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12" r:id="rId5"/>
    <p:sldId id="299" r:id="rId6"/>
    <p:sldId id="310" r:id="rId7"/>
    <p:sldId id="319" r:id="rId8"/>
    <p:sldId id="318" r:id="rId9"/>
    <p:sldId id="311" r:id="rId10"/>
    <p:sldId id="313" r:id="rId11"/>
    <p:sldId id="314" r:id="rId12"/>
    <p:sldId id="315" r:id="rId13"/>
    <p:sldId id="316" r:id="rId14"/>
    <p:sldId id="317" r:id="rId15"/>
    <p:sldId id="300" r:id="rId16"/>
    <p:sldId id="303" r:id="rId17"/>
    <p:sldId id="304" r:id="rId18"/>
    <p:sldId id="305" r:id="rId19"/>
    <p:sldId id="306" r:id="rId20"/>
    <p:sldId id="320" r:id="rId21"/>
    <p:sldId id="301" r:id="rId22"/>
    <p:sldId id="307" r:id="rId23"/>
    <p:sldId id="308" r:id="rId24"/>
    <p:sldId id="309" r:id="rId25"/>
    <p:sldId id="302" r:id="rId26"/>
    <p:sldId id="289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0FF"/>
    <a:srgbClr val="90CBDD"/>
    <a:srgbClr val="FFFFFF"/>
    <a:srgbClr val="01B1D0"/>
    <a:srgbClr val="0286AD"/>
    <a:srgbClr val="CC9900"/>
    <a:srgbClr val="FF9900"/>
    <a:srgbClr val="996600"/>
    <a:srgbClr val="4BE3FE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1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lLT5LVQPhcY" TargetMode="External"/><Relationship Id="rId13" Type="http://schemas.openxmlformats.org/officeDocument/2006/relationships/hyperlink" Target="https://youtu.be/xOmDB6ElgUI?t=325" TargetMode="External"/><Relationship Id="rId3" Type="http://schemas.openxmlformats.org/officeDocument/2006/relationships/hyperlink" Target="https://youtu.be/TLSBJOkmCp4?t=324" TargetMode="External"/><Relationship Id="rId7" Type="http://schemas.openxmlformats.org/officeDocument/2006/relationships/hyperlink" Target="https://youtu.be/SYtpIZvGJPM" TargetMode="External"/><Relationship Id="rId12" Type="http://schemas.openxmlformats.org/officeDocument/2006/relationships/hyperlink" Target="https://www.wallpaperbetter.com/ko/hd-wallpaper-nwycy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xOmDB6ElgUI?t=342" TargetMode="External"/><Relationship Id="rId11" Type="http://schemas.openxmlformats.org/officeDocument/2006/relationships/hyperlink" Target="https://youtu.be/xOmDB6ElgUI?t=227" TargetMode="External"/><Relationship Id="rId5" Type="http://schemas.openxmlformats.org/officeDocument/2006/relationships/hyperlink" Target="https://youtu.be/xOmDB6ElgUI?t=365" TargetMode="External"/><Relationship Id="rId10" Type="http://schemas.openxmlformats.org/officeDocument/2006/relationships/hyperlink" Target="https://youtu.be/eQyYUnsVveI?t=211" TargetMode="External"/><Relationship Id="rId4" Type="http://schemas.openxmlformats.org/officeDocument/2006/relationships/hyperlink" Target="https://youtu.be/4CLImQk6D_E" TargetMode="External"/><Relationship Id="rId9" Type="http://schemas.openxmlformats.org/officeDocument/2006/relationships/hyperlink" Target="https://youtu.be/CRDs-xxXfkE?t=360" TargetMode="External"/><Relationship Id="rId14" Type="http://schemas.openxmlformats.org/officeDocument/2006/relationships/hyperlink" Target="https://from2015.tistory.com/1025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481045" y="521993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</a:rPr>
              <a:t>XD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7716270" y="53636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허재성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이세철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김승환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0FD246-C31D-C63F-E3FE-BE8BD4AEEE09}"/>
              </a:ext>
            </a:extLst>
          </p:cNvPr>
          <p:cNvSpPr txBox="1"/>
          <p:nvPr/>
        </p:nvSpPr>
        <p:spPr>
          <a:xfrm>
            <a:off x="6426200" y="1934028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내 목표지점에 도착하라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j-ea"/>
                <a:ea typeface="+mj-ea"/>
              </a:rPr>
              <a:t>PVE</a:t>
            </a:r>
            <a:r>
              <a:rPr lang="ko-KR" altLang="en-US">
                <a:latin typeface="+mj-ea"/>
                <a:ea typeface="+mj-ea"/>
              </a:rPr>
              <a:t>모드 중 제일 쉬운 스테이지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맵 안의 플레이어를 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요격 하려는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기체들이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존재하고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적 기체들을 피해 신속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안전하게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목적지에 도착해야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기체가 파괴 혹은 격추되면</a:t>
            </a:r>
            <a:r>
              <a:rPr lang="en-US" altLang="ko-KR">
                <a:latin typeface="+mj-ea"/>
                <a:ea typeface="+mj-ea"/>
              </a:rPr>
              <a:t> 	    </a:t>
            </a:r>
            <a:r>
              <a:rPr lang="ko-KR" altLang="en-US">
                <a:latin typeface="+mj-ea"/>
                <a:ea typeface="+mj-ea"/>
              </a:rPr>
              <a:t>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기체들을 파괴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기능 불능으로 만들 수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655C92E1-6EA8-FE12-5A3F-9D4CDF9CDCF2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93324-2090-A548-A786-2F481CC1BB7D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10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2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2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제한된 미사일 개수로 모든 적을 섬멸하라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제한된 범위 내에서 움직인다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체공하면서 정확한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조준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발사를 해야한다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맵 안에서 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객체가 존재한다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플레이어를 공격하지 않는다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제한된 미사일 개수가 떨어지면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미사일 개수는 총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개가 존재한다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48813AA6-F39A-7C56-E3F0-2B64A6552C33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DD8D-79A1-86F7-1F17-FDEE9BA69FB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11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06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3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동안 적 기체들에게서 탈주하라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따라온다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적 기체들을 공격하지 못한다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시간이 점차 지날수록 플레이어를 붙은 기체 수가</a:t>
            </a: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증가한다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향해 유도 미사일을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약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초마다 발사한다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696B0DCC-FC32-8EC0-6BC6-EF39373836BC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F446-B19C-2726-8A40-4185E0EFF38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12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4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424046"/>
            <a:ext cx="51078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모든 적으로부터 특정 기체를 수호하라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공격하는 것이 아니라 </a:t>
            </a:r>
            <a:r>
              <a:rPr lang="en-US" altLang="ko-KR">
                <a:latin typeface="+mj-ea"/>
                <a:ea typeface="+mj-ea"/>
              </a:rPr>
              <a:t>  </a:t>
            </a:r>
            <a:r>
              <a:rPr lang="ko-KR" altLang="en-US">
                <a:latin typeface="+mj-ea"/>
                <a:ea typeface="+mj-ea"/>
              </a:rPr>
              <a:t>플레이어가 수호해야 하는 기체를 공격한다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플레이어의 미사일 개수는 제한이 없다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시간이 지날수록 점차 증가한다</a:t>
            </a:r>
            <a:r>
              <a:rPr lang="en-US" altLang="ko-KR">
                <a:latin typeface="+mj-ea"/>
                <a:ea typeface="+mj-ea"/>
              </a:rPr>
              <a:t>.	    </a:t>
            </a:r>
            <a:r>
              <a:rPr lang="ko-KR" altLang="en-US">
                <a:latin typeface="+mj-ea"/>
                <a:ea typeface="+mj-ea"/>
              </a:rPr>
              <a:t>기체들을 제거하지 않고 남아있는 경우 </a:t>
            </a:r>
            <a:r>
              <a:rPr lang="en-US" altLang="ko-KR">
                <a:latin typeface="+mj-ea"/>
                <a:ea typeface="+mj-ea"/>
              </a:rPr>
              <a:t>	    </a:t>
            </a:r>
            <a:r>
              <a:rPr lang="ko-KR" altLang="en-US">
                <a:latin typeface="+mj-ea"/>
                <a:ea typeface="+mj-ea"/>
              </a:rPr>
              <a:t>최대 </a:t>
            </a:r>
            <a:r>
              <a:rPr lang="en-US" altLang="ko-KR">
                <a:latin typeface="+mj-ea"/>
                <a:ea typeface="+mj-ea"/>
              </a:rPr>
              <a:t>30</a:t>
            </a:r>
            <a:r>
              <a:rPr lang="ko-KR" altLang="en-US">
                <a:latin typeface="+mj-ea"/>
                <a:ea typeface="+mj-ea"/>
              </a:rPr>
              <a:t>개의 기체들이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기체가 격추 혹은 기능정지 상태가 되면 게임오버로 간주한다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기체는 플레이어 기체보다 방어력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체력이 매우 높은 상태로 시작한다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37031E7A-0F58-6B4E-8EB1-960F7A888B3B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B85B-68DF-42B8-C931-4332D6BDE19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13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58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5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285546"/>
            <a:ext cx="51078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안에서 적을 섬멸하며 지역을 점령하라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실제 </a:t>
            </a:r>
            <a:r>
              <a:rPr lang="en-US" altLang="ko-KR">
                <a:latin typeface="+mj-ea"/>
                <a:ea typeface="+mj-ea"/>
              </a:rPr>
              <a:t>PVP </a:t>
            </a:r>
            <a:r>
              <a:rPr lang="ko-KR" altLang="en-US">
                <a:latin typeface="+mj-ea"/>
                <a:ea typeface="+mj-ea"/>
              </a:rPr>
              <a:t>같은 형태의 스테이지이다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플레이어를 돕는 같은 팀 </a:t>
            </a:r>
            <a:r>
              <a:rPr lang="en-US" altLang="ko-KR">
                <a:latin typeface="+mj-ea"/>
                <a:ea typeface="+mj-ea"/>
              </a:rPr>
              <a:t>AI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</a:t>
            </a:r>
            <a:r>
              <a:rPr lang="en-US" altLang="ko-KR">
                <a:latin typeface="+mj-ea"/>
                <a:ea typeface="+mj-ea"/>
              </a:rPr>
              <a:t>6</a:t>
            </a:r>
            <a:r>
              <a:rPr lang="ko-KR" altLang="en-US">
                <a:latin typeface="+mj-ea"/>
                <a:ea typeface="+mj-ea"/>
              </a:rPr>
              <a:t>개 생성되며 격추 혹은 파괴하여도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일정 시간이 지나면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지역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되면 승리한다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되지 않거나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플레이어 기체가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번 이상 파괴 혹은 기능 정지가 되면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기체는 파괴 혹은 기능 정지가 되더라도 일정 시간이 지난 후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70CB987C-5B60-8866-230E-934634412F17}"/>
              </a:ext>
            </a:extLst>
          </p:cNvPr>
          <p:cNvSpPr/>
          <p:nvPr/>
        </p:nvSpPr>
        <p:spPr>
          <a:xfrm>
            <a:off x="2637466" y="3885137"/>
            <a:ext cx="833740" cy="623369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0C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29F8-CFA3-80AA-0930-88CC1A7F435F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14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93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2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중점 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342317" y="221039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 기체에서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발사하는 모션으로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3C03670-4B75-400F-EC86-C8C0344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1" y="2088154"/>
            <a:ext cx="3199000" cy="18017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2FF8F-22DD-7CAB-D5C9-8411B36A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106916"/>
            <a:ext cx="3233454" cy="17830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AC17C6-2A8C-C287-60D2-4BDEFF5AD00A}"/>
              </a:ext>
            </a:extLst>
          </p:cNvPr>
          <p:cNvCxnSpPr>
            <a:cxnSpLocks/>
          </p:cNvCxnSpPr>
          <p:nvPr/>
        </p:nvCxnSpPr>
        <p:spPr>
          <a:xfrm flipV="1">
            <a:off x="4722027" y="2272166"/>
            <a:ext cx="286439" cy="2457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B1770B9-AA39-1640-4CCD-4529104C05DA}"/>
              </a:ext>
            </a:extLst>
          </p:cNvPr>
          <p:cNvSpPr/>
          <p:nvPr/>
        </p:nvSpPr>
        <p:spPr>
          <a:xfrm>
            <a:off x="4308384" y="2436199"/>
            <a:ext cx="489146" cy="517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C026EE7-213E-EF02-307F-E36CEDA9C83A}"/>
              </a:ext>
            </a:extLst>
          </p:cNvPr>
          <p:cNvCxnSpPr>
            <a:cxnSpLocks/>
          </p:cNvCxnSpPr>
          <p:nvPr/>
        </p:nvCxnSpPr>
        <p:spPr>
          <a:xfrm>
            <a:off x="5008466" y="2272166"/>
            <a:ext cx="3003020" cy="6815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54" y="426964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288408"/>
            <a:ext cx="3199000" cy="17830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1A8691-4370-69B8-6D38-64B81A5F726C}"/>
              </a:ext>
            </a:extLst>
          </p:cNvPr>
          <p:cNvSpPr txBox="1"/>
          <p:nvPr/>
        </p:nvSpPr>
        <p:spPr>
          <a:xfrm>
            <a:off x="2986480" y="3889944"/>
            <a:ext cx="3199000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발사 시 불꽃 </a:t>
            </a:r>
            <a:r>
              <a:rPr lang="ko-KR" altLang="en-US" sz="75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파티클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79" y="6071434"/>
            <a:ext cx="319900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6071434"/>
            <a:ext cx="3233454" cy="22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11D802-1AF4-B3E1-5F73-17CDA56EA81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AAFE8C8-710D-242F-D864-44B48579042C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4C7F0-25F4-7AD1-D7B1-DFAEB8A602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16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6F04571-4408-5904-F41F-9177E16E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03" y="2106916"/>
            <a:ext cx="4302639" cy="2591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1C9B0C-FE6F-A890-1285-4C76C04D6EC2}"/>
              </a:ext>
            </a:extLst>
          </p:cNvPr>
          <p:cNvSpPr/>
          <p:nvPr/>
        </p:nvSpPr>
        <p:spPr>
          <a:xfrm>
            <a:off x="660400" y="2106915"/>
            <a:ext cx="2041451" cy="175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757218-E35E-C6A7-DBBE-F4BE44F06099}"/>
              </a:ext>
            </a:extLst>
          </p:cNvPr>
          <p:cNvSpPr/>
          <p:nvPr/>
        </p:nvSpPr>
        <p:spPr>
          <a:xfrm>
            <a:off x="639469" y="210691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4BAECC-A764-EC2D-9A22-A80B97808649}"/>
              </a:ext>
            </a:extLst>
          </p:cNvPr>
          <p:cNvSpPr txBox="1"/>
          <p:nvPr/>
        </p:nvSpPr>
        <p:spPr>
          <a:xfrm>
            <a:off x="13655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376CFB-82F0-1F7E-B3E9-2FADD15E30D3}"/>
              </a:ext>
            </a:extLst>
          </p:cNvPr>
          <p:cNvSpPr txBox="1"/>
          <p:nvPr/>
        </p:nvSpPr>
        <p:spPr>
          <a:xfrm>
            <a:off x="2828004" y="4697917"/>
            <a:ext cx="4302638" cy="207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5&gt;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DC584E-9C9F-2091-5B35-48B4934B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84" y="2106916"/>
            <a:ext cx="4599024" cy="2591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C0E0F8-07A2-8DE4-48F2-22CA552287A7}"/>
              </a:ext>
            </a:extLst>
          </p:cNvPr>
          <p:cNvSpPr txBox="1"/>
          <p:nvPr/>
        </p:nvSpPr>
        <p:spPr>
          <a:xfrm>
            <a:off x="7241583" y="4697917"/>
            <a:ext cx="4599024" cy="207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6&gt;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추락 및 기체 파괴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/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5B54AD-634D-B9F0-3ECC-9AA77BD7C218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889ABE-1560-3B01-6AF6-DC475DE3C2D6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986A1D-E1DE-1306-3548-BF53F1DEC1A8}"/>
              </a:ext>
            </a:extLst>
          </p:cNvPr>
          <p:cNvSpPr txBox="1"/>
          <p:nvPr/>
        </p:nvSpPr>
        <p:spPr>
          <a:xfrm>
            <a:off x="639468" y="2856618"/>
            <a:ext cx="20414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효과로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잔해들에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의해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피격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682C-52B6-E50B-4444-5CAE5CA951DA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17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1C2C5-F57E-5E3B-53F3-AAC87D682E3B}"/>
              </a:ext>
            </a:extLst>
          </p:cNvPr>
          <p:cNvSpPr/>
          <p:nvPr/>
        </p:nvSpPr>
        <p:spPr>
          <a:xfrm>
            <a:off x="3398027" y="2106920"/>
            <a:ext cx="2041451" cy="3318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74A160-24EB-429E-3A52-CD78BA5308CB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E011-679C-8997-8C95-A73E8EF1ECDB}"/>
              </a:ext>
            </a:extLst>
          </p:cNvPr>
          <p:cNvSpPr txBox="1"/>
          <p:nvPr/>
        </p:nvSpPr>
        <p:spPr>
          <a:xfrm>
            <a:off x="2860204" y="29677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10E5C2-4DE5-EBF9-EB07-FA9A132198F6}"/>
              </a:ext>
            </a:extLst>
          </p:cNvPr>
          <p:cNvSpPr/>
          <p:nvPr/>
        </p:nvSpPr>
        <p:spPr>
          <a:xfrm>
            <a:off x="639468" y="21069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6B059-3288-B3A3-BE8D-3D97E8AEBC70}"/>
              </a:ext>
            </a:extLst>
          </p:cNvPr>
          <p:cNvSpPr txBox="1"/>
          <p:nvPr/>
        </p:nvSpPr>
        <p:spPr>
          <a:xfrm>
            <a:off x="13663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E169-C59F-2CB6-EEBE-4A334CE56BEC}"/>
              </a:ext>
            </a:extLst>
          </p:cNvPr>
          <p:cNvSpPr/>
          <p:nvPr/>
        </p:nvSpPr>
        <p:spPr>
          <a:xfrm>
            <a:off x="3398023" y="21069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C87-65A6-0AF8-22BF-07B5CC21C45E}"/>
              </a:ext>
            </a:extLst>
          </p:cNvPr>
          <p:cNvSpPr txBox="1"/>
          <p:nvPr/>
        </p:nvSpPr>
        <p:spPr>
          <a:xfrm>
            <a:off x="3559645" y="222189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 애니메이션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B2AD-7085-E81D-7FA9-6833AACA322C}"/>
              </a:ext>
            </a:extLst>
          </p:cNvPr>
          <p:cNvSpPr txBox="1"/>
          <p:nvPr/>
        </p:nvSpPr>
        <p:spPr>
          <a:xfrm>
            <a:off x="827239" y="2855236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지형에 의한 장애물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시 발생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3A6D9-B208-0A88-1652-9C1F44EF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20" y="2106916"/>
            <a:ext cx="3353777" cy="331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C1591-3BDC-B89A-8FF1-9847CCD5235D}"/>
              </a:ext>
            </a:extLst>
          </p:cNvPr>
          <p:cNvSpPr txBox="1"/>
          <p:nvPr/>
        </p:nvSpPr>
        <p:spPr>
          <a:xfrm>
            <a:off x="5819920" y="5425316"/>
            <a:ext cx="3353777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7&gt;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공중에서 충돌 후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36A2EC-3EE9-D793-3B0F-FDA4C0126A23}"/>
              </a:ext>
            </a:extLst>
          </p:cNvPr>
          <p:cNvSpPr/>
          <p:nvPr/>
        </p:nvSpPr>
        <p:spPr>
          <a:xfrm>
            <a:off x="9554139" y="3019101"/>
            <a:ext cx="2041451" cy="1876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2D71C-DA97-C8F7-0972-75E3EF9C1D10}"/>
              </a:ext>
            </a:extLst>
          </p:cNvPr>
          <p:cNvSpPr txBox="1"/>
          <p:nvPr/>
        </p:nvSpPr>
        <p:spPr>
          <a:xfrm>
            <a:off x="9554139" y="3019101"/>
            <a:ext cx="204145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구체적인 자료가 없어서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기체가 충돌 후 폭발하는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이미지로 대체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파티클의 개수는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게임 시스템에서 서술 </a:t>
            </a:r>
            <a:endParaRPr lang="ko-KR" altLang="en-US" sz="1400" b="1" spc="-15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4C34EC-CE3A-A482-B592-3CDF647B3A26}"/>
              </a:ext>
            </a:extLst>
          </p:cNvPr>
          <p:cNvSpPr txBox="1"/>
          <p:nvPr/>
        </p:nvSpPr>
        <p:spPr>
          <a:xfrm>
            <a:off x="3398023" y="2706194"/>
            <a:ext cx="2041451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공격 시 장애물이 파괴되고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파괴된 장애물의 잔해에 맞을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경우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손상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및</a:t>
            </a:r>
            <a:r>
              <a:rPr lang="en-US" altLang="ko-KR" sz="1400" b="1" spc="-15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 일부분이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파손 혹은 부러지는 등의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 추가 이후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사망 판정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CF183-5246-91DB-6937-C0D6D792C20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18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100263" y="2210395"/>
            <a:ext cx="108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조명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화면의 반짝임이나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파티클의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발광효과를 부여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969093" cy="375021"/>
            <a:chOff x="832325" y="1253416"/>
            <a:chExt cx="969093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56618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조명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54" y="209542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81" y="2114188"/>
            <a:ext cx="3199000" cy="178302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80" y="3897214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3897214"/>
            <a:ext cx="3198999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6EF41-7BB7-061B-3A03-83BC8F07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78" y="4111375"/>
            <a:ext cx="3198999" cy="1997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CAADD-C765-632A-D5A3-085E74017702}"/>
              </a:ext>
            </a:extLst>
          </p:cNvPr>
          <p:cNvSpPr txBox="1"/>
          <p:nvPr/>
        </p:nvSpPr>
        <p:spPr>
          <a:xfrm>
            <a:off x="2986479" y="6108561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폭발 후 추락하는 기체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133AD-08BB-25C2-DF53-7AF258036CCD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19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47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278034"/>
            <a:ext cx="1780023" cy="646331"/>
            <a:chOff x="939800" y="1442839"/>
            <a:chExt cx="178002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설명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189670"/>
            <a:ext cx="1780023" cy="646331"/>
            <a:chOff x="939800" y="1442839"/>
            <a:chExt cx="178002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모드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105834"/>
            <a:ext cx="1780023" cy="646331"/>
            <a:chOff x="939800" y="1442839"/>
            <a:chExt cx="178002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중점 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4016228"/>
            <a:ext cx="2022076" cy="646331"/>
            <a:chOff x="939800" y="1442839"/>
            <a:chExt cx="202207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시스템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61853D-A75A-47FA-2FB3-A13459C16FAB}"/>
              </a:ext>
            </a:extLst>
          </p:cNvPr>
          <p:cNvGrpSpPr/>
          <p:nvPr/>
        </p:nvGrpSpPr>
        <p:grpSpPr>
          <a:xfrm>
            <a:off x="939800" y="4926622"/>
            <a:ext cx="1249429" cy="646331"/>
            <a:chOff x="939800" y="1442839"/>
            <a:chExt cx="124942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20177-2E35-1E7A-1C4B-36CF78499E8E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AD987-E54A-E72A-E256-B387BBC85D20}"/>
                </a:ext>
              </a:extLst>
            </p:cNvPr>
            <p:cNvSpPr txBox="1"/>
            <p:nvPr/>
          </p:nvSpPr>
          <p:spPr>
            <a:xfrm>
              <a:off x="1520456" y="153517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출처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</p:cNvCxnSpPr>
          <p:nvPr/>
        </p:nvCxnSpPr>
        <p:spPr>
          <a:xfrm flipV="1">
            <a:off x="3157253" y="1370367"/>
            <a:ext cx="0" cy="4110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D492FF-9172-7E58-A35A-8E0B3310C577}"/>
              </a:ext>
            </a:extLst>
          </p:cNvPr>
          <p:cNvSpPr txBox="1"/>
          <p:nvPr/>
        </p:nvSpPr>
        <p:spPr>
          <a:xfrm>
            <a:off x="3450868" y="2328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PVP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CC47E-B40D-31C4-8758-6A89C70EDDEA}"/>
              </a:ext>
            </a:extLst>
          </p:cNvPr>
          <p:cNvSpPr txBox="1"/>
          <p:nvPr/>
        </p:nvSpPr>
        <p:spPr>
          <a:xfrm>
            <a:off x="4667868" y="2324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PVE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D9367-520E-5608-B2A0-5EE0D8AD7564}"/>
              </a:ext>
            </a:extLst>
          </p:cNvPr>
          <p:cNvSpPr txBox="1"/>
          <p:nvPr/>
        </p:nvSpPr>
        <p:spPr>
          <a:xfrm>
            <a:off x="3449717" y="324433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파티클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3ECB5-3FC3-D08B-926D-03E189BD1675}"/>
              </a:ext>
            </a:extLst>
          </p:cNvPr>
          <p:cNvSpPr txBox="1"/>
          <p:nvPr/>
        </p:nvSpPr>
        <p:spPr>
          <a:xfrm>
            <a:off x="4666717" y="324082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F68FC-27CE-B60B-84BC-F460B1ABC305}"/>
              </a:ext>
            </a:extLst>
          </p:cNvPr>
          <p:cNvSpPr txBox="1"/>
          <p:nvPr/>
        </p:nvSpPr>
        <p:spPr>
          <a:xfrm>
            <a:off x="5711044" y="324082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>
                <a:solidFill>
                  <a:schemeClr val="tx1">
                    <a:lumMod val="65000"/>
                    <a:lumOff val="35000"/>
                  </a:schemeClr>
                </a:solidFill>
              </a:rPr>
              <a:t>하이 렌더링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4CCB6-5B2B-EF6E-0374-FAADD909FE4C}"/>
              </a:ext>
            </a:extLst>
          </p:cNvPr>
          <p:cNvSpPr txBox="1"/>
          <p:nvPr/>
        </p:nvSpPr>
        <p:spPr>
          <a:xfrm>
            <a:off x="3449717" y="41511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17188-2150-D8FA-99CC-33A89366E3B3}"/>
              </a:ext>
            </a:extLst>
          </p:cNvPr>
          <p:cNvSpPr txBox="1"/>
          <p:nvPr/>
        </p:nvSpPr>
        <p:spPr>
          <a:xfrm>
            <a:off x="4666141" y="415114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C7719-5A46-0575-A4FB-062F682D2A1A}"/>
              </a:ext>
            </a:extLst>
          </p:cNvPr>
          <p:cNvSpPr txBox="1"/>
          <p:nvPr/>
        </p:nvSpPr>
        <p:spPr>
          <a:xfrm>
            <a:off x="5711043" y="415114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무력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3"/>
            <a:ext cx="2041451" cy="2024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943170" y="22103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하이 렌더링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579837" cy="375021"/>
            <a:chOff x="832325" y="1253416"/>
            <a:chExt cx="1579837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3)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>
                  <a:solidFill>
                    <a:schemeClr val="tx1"/>
                  </a:solidFill>
                  <a:latin typeface="+mj-ea"/>
                  <a:ea typeface="+mj-ea"/>
                </a:rPr>
                <a:t>하이 렌더링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80" y="3897214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자연스러운 스카이박스와 지형의 경계 라인 예시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3897214"/>
            <a:ext cx="3233454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CAADD-C765-632A-D5A3-085E74017702}"/>
              </a:ext>
            </a:extLst>
          </p:cNvPr>
          <p:cNvSpPr txBox="1"/>
          <p:nvPr/>
        </p:nvSpPr>
        <p:spPr>
          <a:xfrm>
            <a:off x="2986479" y="6108561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4E0BF-0A4D-B7B1-C408-C6B5BB5CD2F9}"/>
              </a:ext>
            </a:extLst>
          </p:cNvPr>
          <p:cNvSpPr txBox="1"/>
          <p:nvPr/>
        </p:nvSpPr>
        <p:spPr>
          <a:xfrm>
            <a:off x="623918" y="2706203"/>
            <a:ext cx="2041451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현실적인 요소를 구현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석양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안개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자연 요소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주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되게끔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보여주는 것이 목표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A07D0-3384-E712-9709-A0C3C916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78" y="2114189"/>
            <a:ext cx="3198999" cy="1783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F0A4A-E106-B92E-4E1D-BF46066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095422"/>
            <a:ext cx="3233454" cy="18017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92FAC9-C4A9-47D7-C30D-9DDB044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77" y="4120095"/>
            <a:ext cx="3198999" cy="19884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7A6E70-D8AA-288F-3D6F-1CE0E6DD2E7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20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2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04996" y="3262771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813398-6154-5704-430F-477982252EBE}"/>
              </a:ext>
            </a:extLst>
          </p:cNvPr>
          <p:cNvSpPr/>
          <p:nvPr/>
        </p:nvSpPr>
        <p:spPr>
          <a:xfrm>
            <a:off x="8294092" y="1864602"/>
            <a:ext cx="3240000" cy="416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B5D5B0-AAFA-868F-27E4-A972B2EB9EEC}"/>
              </a:ext>
            </a:extLst>
          </p:cNvPr>
          <p:cNvCxnSpPr/>
          <p:nvPr/>
        </p:nvCxnSpPr>
        <p:spPr>
          <a:xfrm>
            <a:off x="8294092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D2B8CA-C342-D9D5-8C4D-21B032CE4C1A}"/>
              </a:ext>
            </a:extLst>
          </p:cNvPr>
          <p:cNvCxnSpPr/>
          <p:nvPr/>
        </p:nvCxnSpPr>
        <p:spPr>
          <a:xfrm>
            <a:off x="8294092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274A9-9393-E560-539E-8E81E0780672}"/>
              </a:ext>
            </a:extLst>
          </p:cNvPr>
          <p:cNvSpPr/>
          <p:nvPr/>
        </p:nvSpPr>
        <p:spPr>
          <a:xfrm>
            <a:off x="1016121" y="186839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441ADD-CCBB-C60A-37AC-14F4778EDA97}"/>
              </a:ext>
            </a:extLst>
          </p:cNvPr>
          <p:cNvCxnSpPr/>
          <p:nvPr/>
        </p:nvCxnSpPr>
        <p:spPr>
          <a:xfrm>
            <a:off x="1016121" y="187762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6CDCF2-B362-6410-844B-1EB03EA61365}"/>
              </a:ext>
            </a:extLst>
          </p:cNvPr>
          <p:cNvSpPr txBox="1"/>
          <p:nvPr/>
        </p:nvSpPr>
        <p:spPr>
          <a:xfrm>
            <a:off x="1120896" y="195224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02C74-9535-D0CE-E00E-B22C301F20AA}"/>
              </a:ext>
            </a:extLst>
          </p:cNvPr>
          <p:cNvSpPr txBox="1"/>
          <p:nvPr/>
        </p:nvSpPr>
        <p:spPr>
          <a:xfrm>
            <a:off x="1588681" y="20552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6F7DF0-3AFC-46E3-29BC-BBCE1200391A}"/>
              </a:ext>
            </a:extLst>
          </p:cNvPr>
          <p:cNvCxnSpPr/>
          <p:nvPr/>
        </p:nvCxnSpPr>
        <p:spPr>
          <a:xfrm>
            <a:off x="1016121" y="602828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633575-3B93-0C9B-2D00-FD7EDC0BDE4E}"/>
              </a:ext>
            </a:extLst>
          </p:cNvPr>
          <p:cNvSpPr txBox="1"/>
          <p:nvPr/>
        </p:nvSpPr>
        <p:spPr>
          <a:xfrm>
            <a:off x="1016120" y="5764008"/>
            <a:ext cx="239497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F341A7-6D42-9930-4FCC-E77CD57B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1" y="2587140"/>
            <a:ext cx="3240000" cy="32038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37E03-5717-A0C9-71FF-D25680A86421}"/>
              </a:ext>
            </a:extLst>
          </p:cNvPr>
          <p:cNvSpPr/>
          <p:nvPr/>
        </p:nvSpPr>
        <p:spPr>
          <a:xfrm>
            <a:off x="4655106" y="1865130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07267-D146-27A6-F18E-64C6D8D6215E}"/>
              </a:ext>
            </a:extLst>
          </p:cNvPr>
          <p:cNvCxnSpPr/>
          <p:nvPr/>
        </p:nvCxnSpPr>
        <p:spPr>
          <a:xfrm>
            <a:off x="4655106" y="187436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884F38-75AB-AD31-A2D9-EA8F1B3A2594}"/>
              </a:ext>
            </a:extLst>
          </p:cNvPr>
          <p:cNvCxnSpPr/>
          <p:nvPr/>
        </p:nvCxnSpPr>
        <p:spPr>
          <a:xfrm>
            <a:off x="4655106" y="602931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CFB82F-CF82-6DBD-5B66-16FCC2B5981F}"/>
              </a:ext>
            </a:extLst>
          </p:cNvPr>
          <p:cNvSpPr txBox="1"/>
          <p:nvPr/>
        </p:nvSpPr>
        <p:spPr>
          <a:xfrm>
            <a:off x="4655106" y="1857738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테마는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야간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날씨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1600"/>
              <a:t>가 </a:t>
            </a:r>
            <a:endParaRPr lang="en-US" altLang="ko-KR" sz="1600"/>
          </a:p>
          <a:p>
            <a:pPr algn="ctr"/>
            <a:r>
              <a:rPr lang="ko-KR" altLang="en-US" sz="1600"/>
              <a:t>가미된 공중전이다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팀 </a:t>
            </a:r>
            <a:r>
              <a:rPr lang="en-US" altLang="ko-KR" sz="1600" dirty="0"/>
              <a:t>vs </a:t>
            </a:r>
            <a:r>
              <a:rPr lang="ko-KR" altLang="en-US" sz="1600"/>
              <a:t>팀 구도로 </a:t>
            </a:r>
            <a:r>
              <a:rPr lang="en-US" altLang="ko-KR" sz="1600"/>
              <a:t>5 vs 5</a:t>
            </a:r>
            <a:r>
              <a:rPr lang="ko-KR" altLang="en-US" sz="1600"/>
              <a:t> 이다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맵 마다 충돌 </a:t>
            </a:r>
            <a:r>
              <a:rPr lang="ko-KR" altLang="en-US" sz="1600"/>
              <a:t>장애물이 존재하여</a:t>
            </a:r>
            <a:endParaRPr lang="en-US" altLang="ko-KR" sz="1600"/>
          </a:p>
          <a:p>
            <a:pPr algn="ctr"/>
            <a:r>
              <a:rPr lang="ko-KR" altLang="en-US" sz="1600"/>
              <a:t>플레이어가 회피하여야 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맵은 도시같은 건물들이 많은 맵</a:t>
            </a:r>
            <a:endParaRPr lang="en-US" altLang="ko-KR" sz="1600"/>
          </a:p>
          <a:p>
            <a:pPr algn="ctr"/>
            <a:r>
              <a:rPr lang="ko-KR" altLang="en-US" sz="1600"/>
              <a:t>혹은 자연 풍경이 주로 </a:t>
            </a:r>
            <a:endParaRPr lang="en-US" altLang="ko-KR" sz="1600"/>
          </a:p>
          <a:p>
            <a:pPr algn="ctr"/>
            <a:r>
              <a:rPr lang="ko-KR" altLang="en-US" sz="1600"/>
              <a:t>드러난 맵이 존재한다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대립 </a:t>
            </a:r>
            <a:r>
              <a:rPr lang="ko-KR" altLang="en-US" sz="1600"/>
              <a:t>세력은 </a:t>
            </a:r>
            <a:r>
              <a:rPr lang="en-US" altLang="ko-KR" sz="1600"/>
              <a:t>Cielo, Terra</a:t>
            </a:r>
            <a:r>
              <a:rPr lang="ko-KR" altLang="en-US" sz="1600"/>
              <a:t>로 </a:t>
            </a:r>
            <a:endParaRPr lang="en-US" altLang="ko-KR" sz="1600"/>
          </a:p>
          <a:p>
            <a:pPr algn="ctr"/>
            <a:r>
              <a:rPr lang="ko-KR" altLang="en-US" sz="1600"/>
              <a:t>플레이어가 선택할 수 있다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/>
              <a:t>시대적 배경은 </a:t>
            </a:r>
            <a:r>
              <a:rPr lang="en-US" altLang="ko-KR" sz="1600"/>
              <a:t>19</a:t>
            </a:r>
            <a:r>
              <a:rPr lang="ko-KR" altLang="en-US" sz="1600"/>
              <a:t>세기 중반으로</a:t>
            </a:r>
            <a:endParaRPr lang="en-US" altLang="ko-KR" sz="1600"/>
          </a:p>
          <a:p>
            <a:pPr algn="ctr"/>
            <a:r>
              <a:rPr lang="ko-KR" altLang="en-US" sz="1600"/>
              <a:t>헬기를 사용한다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0FE46-41FF-E203-5ED0-4AF999C61230}"/>
              </a:ext>
            </a:extLst>
          </p:cNvPr>
          <p:cNvSpPr txBox="1"/>
          <p:nvPr/>
        </p:nvSpPr>
        <p:spPr>
          <a:xfrm>
            <a:off x="8294092" y="1857209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19</a:t>
            </a:r>
            <a:r>
              <a:rPr lang="ko-KR" altLang="en-US" sz="1600"/>
              <a:t>세기 중반</a:t>
            </a:r>
            <a:r>
              <a:rPr lang="en-US" altLang="ko-KR" sz="1600"/>
              <a:t>, </a:t>
            </a:r>
            <a:r>
              <a:rPr lang="ko-KR" altLang="en-US" sz="1600"/>
              <a:t>어떤 두 세력은 사상은 다르나 정치적</a:t>
            </a:r>
            <a:r>
              <a:rPr lang="en-US" altLang="ko-KR" sz="1600"/>
              <a:t>, </a:t>
            </a:r>
            <a:r>
              <a:rPr lang="ko-KR" altLang="en-US" sz="1600"/>
              <a:t>경제적으로 항상 대립되는 구도를 불러 일으켰다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각각의 세력은 천공과 대지라는 별칭으로 불리우고 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어느 여명의 시간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우연한 두 세력의 기습으로 </a:t>
            </a:r>
            <a:endParaRPr lang="en-US" altLang="ko-KR" sz="1600"/>
          </a:p>
          <a:p>
            <a:pPr algn="ctr"/>
            <a:r>
              <a:rPr lang="ko-KR" altLang="en-US" sz="1600"/>
              <a:t>전쟁이 발발하게 되었고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전략적 구역인 </a:t>
            </a:r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을</a:t>
            </a:r>
            <a:endParaRPr lang="en-US" altLang="ko-KR" sz="1600"/>
          </a:p>
          <a:p>
            <a:pPr algn="ctr"/>
            <a:r>
              <a:rPr lang="ko-KR" altLang="en-US" sz="1600"/>
              <a:t>차지하기 위한 싸움이 되었다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는 구역이 다양하며</a:t>
            </a:r>
            <a:endParaRPr lang="en-US" altLang="ko-KR" sz="1600"/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산이 많은 구역</a:t>
            </a:r>
            <a:r>
              <a:rPr lang="ko-KR" altLang="en-US" sz="1600"/>
              <a:t> 혹은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건물들이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즐비한 구역</a:t>
            </a:r>
            <a:r>
              <a:rPr lang="ko-KR" altLang="en-US" sz="1600"/>
              <a:t>들이 존재한다</a:t>
            </a:r>
            <a:r>
              <a:rPr lang="en-US" altLang="ko-KR" sz="16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22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3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74BF4-A3F6-AF34-0ABF-8A69DF64FCC5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2A3C57-9696-2380-186D-118D35B33336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F37F-9D75-EC0A-83A2-5DEE494C593F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080CB-1F63-AC89-8422-EDBE54FF1893}"/>
              </a:ext>
            </a:extLst>
          </p:cNvPr>
          <p:cNvSpPr txBox="1"/>
          <p:nvPr/>
        </p:nvSpPr>
        <p:spPr>
          <a:xfrm>
            <a:off x="3227417" y="20483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카메라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68088-69C0-3230-4D79-A165C53F3505}"/>
              </a:ext>
            </a:extLst>
          </p:cNvPr>
          <p:cNvCxnSpPr/>
          <p:nvPr/>
        </p:nvCxnSpPr>
        <p:spPr>
          <a:xfrm>
            <a:off x="2654857" y="6025704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5A92A-2587-075D-75D1-94D4B4711533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DA2CD9-E412-9A57-D13A-D19762EB6061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4329E-C7DE-952E-580B-45785158F832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E5B31-D904-E932-5C03-06F19D472DE5}"/>
              </a:ext>
            </a:extLst>
          </p:cNvPr>
          <p:cNvSpPr txBox="1"/>
          <p:nvPr/>
        </p:nvSpPr>
        <p:spPr>
          <a:xfrm>
            <a:off x="6522006" y="2864027"/>
            <a:ext cx="324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시점은 </a:t>
            </a:r>
            <a:r>
              <a:rPr lang="en-US" altLang="ko-KR" sz="1600" dirty="0"/>
              <a:t>3</a:t>
            </a:r>
            <a:r>
              <a:rPr lang="ko-KR" altLang="en-US" sz="1600" dirty="0"/>
              <a:t>인칭 시점으로 기준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발사 혹은 록</a:t>
            </a:r>
            <a:r>
              <a:rPr lang="en-US" altLang="ko-KR" sz="1600" dirty="0"/>
              <a:t>-</a:t>
            </a:r>
            <a:r>
              <a:rPr lang="ko-KR" altLang="en-US" sz="1600" dirty="0"/>
              <a:t>온 상태일 </a:t>
            </a:r>
            <a:r>
              <a:rPr lang="ko-KR" altLang="en-US" sz="1600"/>
              <a:t>때 </a:t>
            </a:r>
            <a:endParaRPr lang="en-US" altLang="ko-KR" sz="1600"/>
          </a:p>
          <a:p>
            <a:pPr algn="ctr"/>
            <a:r>
              <a:rPr lang="ko-KR" altLang="en-US" sz="1600"/>
              <a:t>카메라 줌인 하여 </a:t>
            </a:r>
            <a:endParaRPr lang="en-US" altLang="ko-KR" sz="1600"/>
          </a:p>
          <a:p>
            <a:pPr algn="ctr"/>
            <a:r>
              <a:rPr lang="ko-KR" altLang="en-US" sz="1600"/>
              <a:t>상대 </a:t>
            </a:r>
            <a:r>
              <a:rPr lang="ko-KR" altLang="en-US" sz="1600" dirty="0"/>
              <a:t>기체를 확인 가능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상대가 피격되어 추락 할 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시네마틱</a:t>
            </a:r>
            <a:r>
              <a:rPr lang="ko-KR" altLang="en-US" sz="1600" dirty="0"/>
              <a:t> 카메라로 일시적 전환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1151B-3FF6-B3B3-06E5-EF4CB7150C18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 줌인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F58A2C-8634-62EC-6096-D77CE50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6" y="2581517"/>
            <a:ext cx="3240000" cy="317477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4FB732-B19A-4A95-ED8A-DEB74BE03F33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3B4C70-35A8-3F1B-9450-BBBDB776E057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50778C-5916-247E-E71A-81B4320959B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23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2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F5AD-001B-D1CC-C5D1-DE22EF937182}"/>
              </a:ext>
            </a:extLst>
          </p:cNvPr>
          <p:cNvSpPr/>
          <p:nvPr/>
        </p:nvSpPr>
        <p:spPr>
          <a:xfrm>
            <a:off x="8294092" y="1871588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4655107" y="1864601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4655107" y="187383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4655107" y="602878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4655108" y="1912606"/>
            <a:ext cx="32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피격이나 충돌 </a:t>
            </a:r>
            <a:r>
              <a:rPr lang="ko-KR" altLang="en-US" sz="1600"/>
              <a:t>시 데미지를 입고 </a:t>
            </a:r>
            <a:endParaRPr lang="en-US" altLang="ko-KR" sz="1600"/>
          </a:p>
          <a:p>
            <a:pPr algn="ctr"/>
            <a:r>
              <a:rPr lang="ko-KR" altLang="en-US" sz="1600"/>
              <a:t>부위 별 파괴 시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특수 효과 생성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F9887B-0FB7-4C23-AB14-F0043DABB562}"/>
              </a:ext>
            </a:extLst>
          </p:cNvPr>
          <p:cNvSpPr/>
          <p:nvPr/>
        </p:nvSpPr>
        <p:spPr>
          <a:xfrm>
            <a:off x="1016122" y="186166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7B8785-C908-E134-CAFC-8DA698E1F38C}"/>
              </a:ext>
            </a:extLst>
          </p:cNvPr>
          <p:cNvCxnSpPr/>
          <p:nvPr/>
        </p:nvCxnSpPr>
        <p:spPr>
          <a:xfrm>
            <a:off x="1016122" y="1870900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4BC-0021-384E-2F61-1C76C846E1B1}"/>
              </a:ext>
            </a:extLst>
          </p:cNvPr>
          <p:cNvSpPr txBox="1"/>
          <p:nvPr/>
        </p:nvSpPr>
        <p:spPr>
          <a:xfrm>
            <a:off x="1120897" y="19455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1588682" y="204847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무력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6D3A03-B37C-D13A-FEA5-908690BC1699}"/>
              </a:ext>
            </a:extLst>
          </p:cNvPr>
          <p:cNvCxnSpPr/>
          <p:nvPr/>
        </p:nvCxnSpPr>
        <p:spPr>
          <a:xfrm>
            <a:off x="1016122" y="602176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2" y="2581668"/>
            <a:ext cx="3240000" cy="327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1016123" y="5756438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무력 시스템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/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기체의 머리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흔들림 효과 </a:t>
                </a:r>
                <a:r>
                  <a:rPr lang="ko-KR" altLang="en-US" sz="1600"/>
                  <a:t>및 </a:t>
                </a:r>
                <a:r>
                  <a:rPr lang="en-US" altLang="ko-KR" sz="1600"/>
                  <a:t>	   </a:t>
                </a:r>
                <a:r>
                  <a:rPr lang="ko-KR" altLang="en-US" sz="1600"/>
                  <a:t>명중률 </a:t>
                </a:r>
                <a:r>
                  <a:rPr lang="ko-KR" altLang="en-US" sz="1600" dirty="0"/>
                  <a:t>하락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일시적으로 조준점 표시</a:t>
                </a:r>
                <a:r>
                  <a:rPr lang="en-US" altLang="ko-KR" sz="1600"/>
                  <a:t>X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피격 시 조금 부서진 것처럼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b="0"/>
                  <a:t> </a:t>
                </a:r>
                <a:r>
                  <a:rPr lang="ko-KR" altLang="en-US" sz="1600"/>
                  <a:t>크기의 알갱이들이 </a:t>
                </a:r>
                <a:endParaRPr lang="en-US" altLang="ko-KR" sz="1600"/>
              </a:p>
              <a:p>
                <a:r>
                  <a:rPr lang="en-US" altLang="ko-KR" sz="1600"/>
                  <a:t>     </a:t>
                </a:r>
                <a:r>
                  <a:rPr lang="ko-KR" altLang="en-US" sz="1600"/>
                  <a:t>약 </a:t>
                </a:r>
                <a:r>
                  <a:rPr lang="en-US" altLang="ko-KR" sz="1600"/>
                  <a:t>20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blipFill>
                <a:blip r:embed="rId3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/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엔진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날개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회전 및 </a:t>
                </a:r>
                <a:r>
                  <a:rPr lang="ko-KR" altLang="en-US" sz="1600"/>
                  <a:t>추락 </a:t>
                </a:r>
                <a:r>
                  <a:rPr lang="en-US" altLang="ko-KR" sz="1600"/>
                  <a:t>	  </a:t>
                </a:r>
                <a:r>
                  <a:rPr lang="ko-KR" altLang="en-US" sz="1600"/>
                  <a:t>애니메이션 </a:t>
                </a:r>
                <a:r>
                  <a:rPr lang="ko-KR" altLang="en-US" sz="1600" dirty="0"/>
                  <a:t>출력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프로펠러 피격 시 프로펠러 날개 개수 만큼 날개들이 흩어지며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0"/>
                  <a:t>크기의 잔해들이 약 </a:t>
                </a:r>
                <a:r>
                  <a:rPr lang="en-US" altLang="ko-KR" sz="1600" b="0"/>
                  <a:t>15</a:t>
                </a:r>
                <a:r>
                  <a:rPr lang="ko-KR" altLang="en-US" sz="1600" b="0"/>
                  <a:t>개 내외로 분산</a:t>
                </a:r>
                <a:endParaRPr lang="en-US" altLang="ko-KR" sz="1600" b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blipFill>
                <a:blip r:embed="rId4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F2A71-1FAA-DDC8-4DB8-ED35459821AE}"/>
              </a:ext>
            </a:extLst>
          </p:cNvPr>
          <p:cNvCxnSpPr/>
          <p:nvPr/>
        </p:nvCxnSpPr>
        <p:spPr>
          <a:xfrm>
            <a:off x="8294092" y="188081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06945-E748-8BAA-8322-793DB2E11FF4}"/>
              </a:ext>
            </a:extLst>
          </p:cNvPr>
          <p:cNvCxnSpPr/>
          <p:nvPr/>
        </p:nvCxnSpPr>
        <p:spPr>
          <a:xfrm>
            <a:off x="8294092" y="603577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/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몸통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파괴로 인한 흔들림 효과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이후 몸체가 제일 크게 두동강나며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중간 파편들이 </a:t>
                </a:r>
                <a:r>
                  <a:rPr lang="en-US" altLang="ko-KR" sz="1600"/>
                  <a:t>30</a:t>
                </a:r>
                <a:r>
                  <a:rPr lang="ko-KR" altLang="en-US" sz="1600"/>
                  <a:t>개 내외로 분산 및 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작은 파편들이 약 </a:t>
                </a:r>
                <a:r>
                  <a:rPr lang="en-US" altLang="ko-KR" sz="1600"/>
                  <a:t>40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blipFill>
                <a:blip r:embed="rId5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4A6A919-E07C-2054-0FAB-09EF54D0B177}"/>
              </a:ext>
            </a:extLst>
          </p:cNvPr>
          <p:cNvSpPr txBox="1"/>
          <p:nvPr/>
        </p:nvSpPr>
        <p:spPr>
          <a:xfrm>
            <a:off x="4655106" y="2947960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이때</a:t>
            </a:r>
            <a:r>
              <a:rPr lang="ko-KR" altLang="en-US" sz="16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생성된 잔해들로부터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피격 시 데미지 혹은 부위 파괴</a:t>
            </a:r>
            <a:r>
              <a:rPr lang="ko-KR" altLang="en-US" sz="1600"/>
              <a:t>가 일어날 수 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24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622151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315731"/>
            <a:ext cx="4959019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04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2_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발사 시 불꽃 </a:t>
            </a:r>
            <a:r>
              <a:rPr lang="ko-KR" altLang="en-US" sz="1100" dirty="0" err="1">
                <a:latin typeface="+mj-ea"/>
                <a:ea typeface="+mj-ea"/>
                <a:sym typeface="Advent Pro"/>
              </a:rPr>
              <a:t>파티클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https://youtu.be/TLSBJOkmCp4?t=324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3_</a:t>
            </a:r>
            <a:r>
              <a:rPr lang="ko-KR" altLang="en-US" sz="1100" dirty="0">
                <a:latin typeface="+mj-ea"/>
                <a:ea typeface="+mj-ea"/>
              </a:rPr>
              <a:t> 미사일 발사 전 번쩍이지 않는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4_</a:t>
            </a:r>
            <a:r>
              <a:rPr lang="ko-KR" altLang="en-US" sz="1100" dirty="0">
                <a:latin typeface="+mj-ea"/>
                <a:ea typeface="+mj-ea"/>
              </a:rPr>
              <a:t> 미사일 발사 후 번쩍이는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5_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https://youtu.be/xOmDB6ElgUI?t=365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6_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추락 및 기체 파괴</a:t>
            </a:r>
            <a:r>
              <a:rPr lang="en-US" altLang="ko-KR" sz="1100" dirty="0">
                <a:latin typeface="+mj-ea"/>
                <a:ea typeface="+mj-ea"/>
                <a:sym typeface="Advent Pro"/>
              </a:rPr>
              <a:t>/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=342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18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7_</a:t>
            </a:r>
            <a:r>
              <a:rPr lang="ko-KR" altLang="en-US" sz="1100">
                <a:latin typeface="+mj-ea"/>
                <a:ea typeface="+mj-ea"/>
                <a:sym typeface="Advent Pro"/>
              </a:rPr>
              <a:t> 공중에서 충돌 후 폭발 출력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https://youtu.be/SYtpIZvGJPM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315734"/>
            <a:ext cx="4959028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8_</a:t>
            </a:r>
            <a:r>
              <a:rPr lang="ko-KR" altLang="en-US" sz="1100">
                <a:latin typeface="+mj-ea"/>
                <a:ea typeface="+mj-ea"/>
              </a:rPr>
              <a:t> 폭발 후 추락하는 기체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https://youtu.be/lLT5LVQPhcY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20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9_ </a:t>
            </a:r>
            <a:r>
              <a:rPr lang="ko-KR" altLang="en-US" sz="1100">
                <a:latin typeface="+mj-ea"/>
                <a:ea typeface="+mj-ea"/>
              </a:rPr>
              <a:t>자연스러운 스카이박스와 지형의 경계 라인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https://youtu.be/CRDs-xxXfkE?t=360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20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10_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(1)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https://youtu.be/eQyYUnsVveI?t=211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20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11_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(2)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https://youtu.be/xOmDB6ElgUI?t=227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22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12_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배경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https://www.wallpaperbetter.com/ko/hd-wallpaper-nwycy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23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13_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카메라 줌인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24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14_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무력 시스템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D475-A151-7158-673C-3EC20002AB3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26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63643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“World of </a:t>
            </a:r>
            <a:r>
              <a:rPr lang="en-US" altLang="ko-KR" dirty="0" err="1">
                <a:latin typeface="+mj-ea"/>
                <a:ea typeface="+mj-ea"/>
              </a:rPr>
              <a:t>WarPlanes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와 같은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대공 </a:t>
            </a:r>
            <a:r>
              <a:rPr lang="en-US" altLang="ko-KR" dirty="0">
                <a:latin typeface="+mj-ea"/>
                <a:ea typeface="+mj-ea"/>
              </a:rPr>
              <a:t>PVP </a:t>
            </a:r>
            <a:r>
              <a:rPr lang="ko-KR" altLang="en-US" dirty="0">
                <a:latin typeface="+mj-ea"/>
                <a:ea typeface="+mj-ea"/>
              </a:rPr>
              <a:t>게임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야간이라는 </a:t>
            </a:r>
            <a:r>
              <a:rPr lang="ko-KR" altLang="en-US">
                <a:latin typeface="+mj-ea"/>
                <a:ea typeface="+mj-ea"/>
              </a:rPr>
              <a:t>특수한 상황과 날씨 같은 효과를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추가해 점령지를 점령하기 위해 </a:t>
            </a:r>
            <a:r>
              <a:rPr lang="ko-KR" altLang="en-US" dirty="0">
                <a:latin typeface="+mj-ea"/>
                <a:ea typeface="+mj-ea"/>
              </a:rPr>
              <a:t>제공권을 장악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조건이 제약된 </a:t>
            </a:r>
            <a:r>
              <a:rPr lang="ko-KR" altLang="en-US" dirty="0">
                <a:latin typeface="+mj-ea"/>
                <a:ea typeface="+mj-ea"/>
              </a:rPr>
              <a:t>미션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특수한 상황에서의 </a:t>
            </a:r>
            <a:r>
              <a:rPr lang="ko-KR" altLang="en-US" dirty="0">
                <a:latin typeface="+mj-ea"/>
                <a:ea typeface="+mj-ea"/>
              </a:rPr>
              <a:t>미션을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해결 및 체험하기 위한 </a:t>
            </a:r>
            <a:r>
              <a:rPr lang="en-US" altLang="ko-KR" dirty="0">
                <a:latin typeface="+mj-ea"/>
                <a:ea typeface="+mj-ea"/>
              </a:rPr>
              <a:t>PVE</a:t>
            </a:r>
            <a:r>
              <a:rPr lang="ko-KR" altLang="en-US" dirty="0">
                <a:latin typeface="+mj-ea"/>
                <a:ea typeface="+mj-ea"/>
              </a:rPr>
              <a:t>모드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A9FA28-A78E-EFAA-DF6E-B3308E871C18}"/>
              </a:ext>
            </a:extLst>
          </p:cNvPr>
          <p:cNvSpPr/>
          <p:nvPr/>
        </p:nvSpPr>
        <p:spPr>
          <a:xfrm>
            <a:off x="8401050" y="4762500"/>
            <a:ext cx="1581149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2A7981-6C8C-3DE0-9178-7085107AF673}"/>
              </a:ext>
            </a:extLst>
          </p:cNvPr>
          <p:cNvSpPr/>
          <p:nvPr/>
        </p:nvSpPr>
        <p:spPr>
          <a:xfrm>
            <a:off x="7943849" y="3949020"/>
            <a:ext cx="1558291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B707DB-630A-54AE-036D-6F0D15D3C8E0}"/>
              </a:ext>
            </a:extLst>
          </p:cNvPr>
          <p:cNvSpPr/>
          <p:nvPr/>
        </p:nvSpPr>
        <p:spPr>
          <a:xfrm>
            <a:off x="6501765" y="4491990"/>
            <a:ext cx="539116" cy="240030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A759D8-2FF8-DC67-EFE5-8F69C57410A2}"/>
              </a:ext>
            </a:extLst>
          </p:cNvPr>
          <p:cNvSpPr/>
          <p:nvPr/>
        </p:nvSpPr>
        <p:spPr>
          <a:xfrm>
            <a:off x="9279255" y="3653790"/>
            <a:ext cx="565784" cy="268606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303116" y="20223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특수룰의 기능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자신이 죽지 않고 적을 계속 처치한 플레이어는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 옆에 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 기체가 생성</a:t>
            </a:r>
            <a:r>
              <a:rPr lang="ko-KR" altLang="en-US">
                <a:latin typeface="+mj-ea"/>
                <a:ea typeface="+mj-ea"/>
              </a:rPr>
              <a:t>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– </a:t>
            </a:r>
            <a:r>
              <a:rPr lang="ko-KR" altLang="en-US">
                <a:latin typeface="+mj-ea"/>
                <a:ea typeface="+mj-ea"/>
              </a:rPr>
              <a:t>플레이어를 따라다니며 오로지 플레이어가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             </a:t>
            </a:r>
            <a:r>
              <a:rPr lang="ko-KR" altLang="en-US">
                <a:latin typeface="+mj-ea"/>
                <a:ea typeface="+mj-ea"/>
              </a:rPr>
              <a:t>사격할 때만 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보조로 지원 사격</a:t>
            </a:r>
            <a:r>
              <a:rPr lang="ko-KR" altLang="en-US">
                <a:latin typeface="+mj-ea"/>
                <a:ea typeface="+mj-ea"/>
              </a:rPr>
              <a:t>해준다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07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Google Shape;1759;p69">
            <a:extLst>
              <a:ext uri="{FF2B5EF4-FFF2-40B4-BE49-F238E27FC236}">
                <a16:creationId xmlns:a16="http://schemas.microsoft.com/office/drawing/2014/main" id="{51696367-66FD-105A-34B5-8800AB781BC8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22" name="Google Shape;1760;p69">
              <a:extLst>
                <a:ext uri="{FF2B5EF4-FFF2-40B4-BE49-F238E27FC236}">
                  <a16:creationId xmlns:a16="http://schemas.microsoft.com/office/drawing/2014/main" id="{33E3CA0D-0565-44C7-1D3A-A51A6A50E272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61;p69">
              <a:extLst>
                <a:ext uri="{FF2B5EF4-FFF2-40B4-BE49-F238E27FC236}">
                  <a16:creationId xmlns:a16="http://schemas.microsoft.com/office/drawing/2014/main" id="{D968B931-E5B5-1A9E-2720-C399CE301AFA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762;p69">
              <a:extLst>
                <a:ext uri="{FF2B5EF4-FFF2-40B4-BE49-F238E27FC236}">
                  <a16:creationId xmlns:a16="http://schemas.microsoft.com/office/drawing/2014/main" id="{CB319DD2-128E-6D02-0E8D-5F2506F0A699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3;p69">
              <a:extLst>
                <a:ext uri="{FF2B5EF4-FFF2-40B4-BE49-F238E27FC236}">
                  <a16:creationId xmlns:a16="http://schemas.microsoft.com/office/drawing/2014/main" id="{A7912913-C290-D268-F37A-3ECEBDE9FA8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4;p69">
              <a:extLst>
                <a:ext uri="{FF2B5EF4-FFF2-40B4-BE49-F238E27FC236}">
                  <a16:creationId xmlns:a16="http://schemas.microsoft.com/office/drawing/2014/main" id="{35D13B33-DF78-2302-B8FC-E2A8D9E620D2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5;p69">
              <a:extLst>
                <a:ext uri="{FF2B5EF4-FFF2-40B4-BE49-F238E27FC236}">
                  <a16:creationId xmlns:a16="http://schemas.microsoft.com/office/drawing/2014/main" id="{23410790-6A8A-B3AF-7D90-175203D10EF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69">
              <a:extLst>
                <a:ext uri="{FF2B5EF4-FFF2-40B4-BE49-F238E27FC236}">
                  <a16:creationId xmlns:a16="http://schemas.microsoft.com/office/drawing/2014/main" id="{F86752DF-23C0-A953-9CBE-8914203E3EE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69">
              <a:extLst>
                <a:ext uri="{FF2B5EF4-FFF2-40B4-BE49-F238E27FC236}">
                  <a16:creationId xmlns:a16="http://schemas.microsoft.com/office/drawing/2014/main" id="{C1E4B0F4-1D1C-0B91-6AB0-D903E4014A60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69">
              <a:extLst>
                <a:ext uri="{FF2B5EF4-FFF2-40B4-BE49-F238E27FC236}">
                  <a16:creationId xmlns:a16="http://schemas.microsoft.com/office/drawing/2014/main" id="{7927D60B-51A5-68DA-D7DA-C1DD6BC8BE49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9;p69">
              <a:extLst>
                <a:ext uri="{FF2B5EF4-FFF2-40B4-BE49-F238E27FC236}">
                  <a16:creationId xmlns:a16="http://schemas.microsoft.com/office/drawing/2014/main" id="{F94DB148-AD33-28DB-D164-53EA5C23B54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759;p69">
            <a:extLst>
              <a:ext uri="{FF2B5EF4-FFF2-40B4-BE49-F238E27FC236}">
                <a16:creationId xmlns:a16="http://schemas.microsoft.com/office/drawing/2014/main" id="{0B1BB509-BAE0-FE7F-EA77-60D94F40C918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38" name="Google Shape;1760;p69">
              <a:extLst>
                <a:ext uri="{FF2B5EF4-FFF2-40B4-BE49-F238E27FC236}">
                  <a16:creationId xmlns:a16="http://schemas.microsoft.com/office/drawing/2014/main" id="{AA2BBAED-9857-DF22-6083-B7D0E4F30F9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61;p69">
              <a:extLst>
                <a:ext uri="{FF2B5EF4-FFF2-40B4-BE49-F238E27FC236}">
                  <a16:creationId xmlns:a16="http://schemas.microsoft.com/office/drawing/2014/main" id="{9A886C06-AAB3-05E9-F794-D74DD33F0C8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62;p69">
              <a:extLst>
                <a:ext uri="{FF2B5EF4-FFF2-40B4-BE49-F238E27FC236}">
                  <a16:creationId xmlns:a16="http://schemas.microsoft.com/office/drawing/2014/main" id="{83EDB45E-04F1-A223-7BDA-9343C1EE4B75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3;p69">
              <a:extLst>
                <a:ext uri="{FF2B5EF4-FFF2-40B4-BE49-F238E27FC236}">
                  <a16:creationId xmlns:a16="http://schemas.microsoft.com/office/drawing/2014/main" id="{20280107-4C03-48C8-6E54-72396BD3EBDE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4;p69">
              <a:extLst>
                <a:ext uri="{FF2B5EF4-FFF2-40B4-BE49-F238E27FC236}">
                  <a16:creationId xmlns:a16="http://schemas.microsoft.com/office/drawing/2014/main" id="{DC5DFD34-5F7D-EEDB-B48A-0F860148B16D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5;p69">
              <a:extLst>
                <a:ext uri="{FF2B5EF4-FFF2-40B4-BE49-F238E27FC236}">
                  <a16:creationId xmlns:a16="http://schemas.microsoft.com/office/drawing/2014/main" id="{7C3C7242-D2B9-63C2-B22F-E8BE0101960A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6;p69">
              <a:extLst>
                <a:ext uri="{FF2B5EF4-FFF2-40B4-BE49-F238E27FC236}">
                  <a16:creationId xmlns:a16="http://schemas.microsoft.com/office/drawing/2014/main" id="{FB834C97-6FE2-92EC-D3D3-DDF13157B95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7;p69">
              <a:extLst>
                <a:ext uri="{FF2B5EF4-FFF2-40B4-BE49-F238E27FC236}">
                  <a16:creationId xmlns:a16="http://schemas.microsoft.com/office/drawing/2014/main" id="{BAB19122-7184-7728-E4B9-13F9AEE15421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8;p69">
              <a:extLst>
                <a:ext uri="{FF2B5EF4-FFF2-40B4-BE49-F238E27FC236}">
                  <a16:creationId xmlns:a16="http://schemas.microsoft.com/office/drawing/2014/main" id="{A99149E5-3E0E-21ED-304C-3E82589A9DD6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9;p69">
              <a:extLst>
                <a:ext uri="{FF2B5EF4-FFF2-40B4-BE49-F238E27FC236}">
                  <a16:creationId xmlns:a16="http://schemas.microsoft.com/office/drawing/2014/main" id="{55722C1F-D28E-D4B6-21D3-89C1BA59252C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39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513107" y="202239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 소개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677638"/>
            <a:ext cx="5107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기체는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모델이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탁월한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미흡하나 미사일 공격의 화력이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좋은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적을 정찰하는 기능이 탁월하며 이동속도가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빠른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기체 파괴 혹은 기능 정지에 있어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방어력이 뛰어난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적의 공격을 요격하고 기술적으로 방어에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뛰어난 헬기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Google Shape;1759;p69">
            <a:extLst>
              <a:ext uri="{FF2B5EF4-FFF2-40B4-BE49-F238E27FC236}">
                <a16:creationId xmlns:a16="http://schemas.microsoft.com/office/drawing/2014/main" id="{0F2B2076-432F-8AD6-DF98-2075F5D7372A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33" name="Google Shape;1760;p69">
              <a:extLst>
                <a:ext uri="{FF2B5EF4-FFF2-40B4-BE49-F238E27FC236}">
                  <a16:creationId xmlns:a16="http://schemas.microsoft.com/office/drawing/2014/main" id="{7A735F93-747E-95C1-43AD-58E8F8021EA3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1;p69">
              <a:extLst>
                <a:ext uri="{FF2B5EF4-FFF2-40B4-BE49-F238E27FC236}">
                  <a16:creationId xmlns:a16="http://schemas.microsoft.com/office/drawing/2014/main" id="{7D2AFAE7-7F42-73A2-B083-0D38A441F881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62;p69">
              <a:extLst>
                <a:ext uri="{FF2B5EF4-FFF2-40B4-BE49-F238E27FC236}">
                  <a16:creationId xmlns:a16="http://schemas.microsoft.com/office/drawing/2014/main" id="{10E267CB-FC99-EE1A-42E4-2A793AEC0C8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3;p69">
              <a:extLst>
                <a:ext uri="{FF2B5EF4-FFF2-40B4-BE49-F238E27FC236}">
                  <a16:creationId xmlns:a16="http://schemas.microsoft.com/office/drawing/2014/main" id="{FEEB35CF-0885-78A8-454B-E4CD7C69FC57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4;p69">
              <a:extLst>
                <a:ext uri="{FF2B5EF4-FFF2-40B4-BE49-F238E27FC236}">
                  <a16:creationId xmlns:a16="http://schemas.microsoft.com/office/drawing/2014/main" id="{4FC336C2-E0AC-281E-98E8-8D9D53268C59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5;p69">
              <a:extLst>
                <a:ext uri="{FF2B5EF4-FFF2-40B4-BE49-F238E27FC236}">
                  <a16:creationId xmlns:a16="http://schemas.microsoft.com/office/drawing/2014/main" id="{C01AF767-9460-5741-9359-C63823D6824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6;p69">
              <a:extLst>
                <a:ext uri="{FF2B5EF4-FFF2-40B4-BE49-F238E27FC236}">
                  <a16:creationId xmlns:a16="http://schemas.microsoft.com/office/drawing/2014/main" id="{94A866B1-7EF8-5824-EC31-6C4B77936710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7;p69">
              <a:extLst>
                <a:ext uri="{FF2B5EF4-FFF2-40B4-BE49-F238E27FC236}">
                  <a16:creationId xmlns:a16="http://schemas.microsoft.com/office/drawing/2014/main" id="{CA89737A-7D8A-F5B6-5D5D-9B94A8F11023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8;p69">
              <a:extLst>
                <a:ext uri="{FF2B5EF4-FFF2-40B4-BE49-F238E27FC236}">
                  <a16:creationId xmlns:a16="http://schemas.microsoft.com/office/drawing/2014/main" id="{53A4E20B-4D6D-1AF4-221B-45AA8B642E53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69;p69">
              <a:extLst>
                <a:ext uri="{FF2B5EF4-FFF2-40B4-BE49-F238E27FC236}">
                  <a16:creationId xmlns:a16="http://schemas.microsoft.com/office/drawing/2014/main" id="{00D5AF80-F895-F141-2B43-82CCEB647594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759;p69">
            <a:extLst>
              <a:ext uri="{FF2B5EF4-FFF2-40B4-BE49-F238E27FC236}">
                <a16:creationId xmlns:a16="http://schemas.microsoft.com/office/drawing/2014/main" id="{D2B5B657-84A6-84E0-3BFB-87AA226AB480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52" name="Google Shape;1760;p69">
              <a:extLst>
                <a:ext uri="{FF2B5EF4-FFF2-40B4-BE49-F238E27FC236}">
                  <a16:creationId xmlns:a16="http://schemas.microsoft.com/office/drawing/2014/main" id="{379E0D85-2C91-941C-AB3B-EF9F25C7FFA9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1;p69">
              <a:extLst>
                <a:ext uri="{FF2B5EF4-FFF2-40B4-BE49-F238E27FC236}">
                  <a16:creationId xmlns:a16="http://schemas.microsoft.com/office/drawing/2014/main" id="{AFB921F8-4412-768D-2D0D-2C68F992EE5E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62;p69">
              <a:extLst>
                <a:ext uri="{FF2B5EF4-FFF2-40B4-BE49-F238E27FC236}">
                  <a16:creationId xmlns:a16="http://schemas.microsoft.com/office/drawing/2014/main" id="{CEAE89B2-5844-D8D3-AC49-EC7AD740476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63;p69">
              <a:extLst>
                <a:ext uri="{FF2B5EF4-FFF2-40B4-BE49-F238E27FC236}">
                  <a16:creationId xmlns:a16="http://schemas.microsoft.com/office/drawing/2014/main" id="{2CB88BBA-E2D0-CC25-CE48-F8F6ED11B6F5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64;p69">
              <a:extLst>
                <a:ext uri="{FF2B5EF4-FFF2-40B4-BE49-F238E27FC236}">
                  <a16:creationId xmlns:a16="http://schemas.microsoft.com/office/drawing/2014/main" id="{F3FFD78C-1630-23FB-84FE-6C87EB977926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65;p69">
              <a:extLst>
                <a:ext uri="{FF2B5EF4-FFF2-40B4-BE49-F238E27FC236}">
                  <a16:creationId xmlns:a16="http://schemas.microsoft.com/office/drawing/2014/main" id="{5CFBAC72-2E4D-B317-3392-00DAE495B69F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6;p69">
              <a:extLst>
                <a:ext uri="{FF2B5EF4-FFF2-40B4-BE49-F238E27FC236}">
                  <a16:creationId xmlns:a16="http://schemas.microsoft.com/office/drawing/2014/main" id="{4F74B098-BF75-0767-D718-C832E64FDECA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7;p69">
              <a:extLst>
                <a:ext uri="{FF2B5EF4-FFF2-40B4-BE49-F238E27FC236}">
                  <a16:creationId xmlns:a16="http://schemas.microsoft.com/office/drawing/2014/main" id="{9E63D36E-4602-513C-E29C-2D8AEDFB397F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8;p69">
              <a:extLst>
                <a:ext uri="{FF2B5EF4-FFF2-40B4-BE49-F238E27FC236}">
                  <a16:creationId xmlns:a16="http://schemas.microsoft.com/office/drawing/2014/main" id="{8C6F2225-D739-3910-C919-4B42F687F8DD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769;p69">
              <a:extLst>
                <a:ext uri="{FF2B5EF4-FFF2-40B4-BE49-F238E27FC236}">
                  <a16:creationId xmlns:a16="http://schemas.microsoft.com/office/drawing/2014/main" id="{942CCD9C-454A-998B-FD7C-1189B7C8D9F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759;p69">
            <a:extLst>
              <a:ext uri="{FF2B5EF4-FFF2-40B4-BE49-F238E27FC236}">
                <a16:creationId xmlns:a16="http://schemas.microsoft.com/office/drawing/2014/main" id="{9F896FA8-B170-ED2D-C881-3B12509AAE19}"/>
              </a:ext>
            </a:extLst>
          </p:cNvPr>
          <p:cNvGrpSpPr/>
          <p:nvPr/>
        </p:nvGrpSpPr>
        <p:grpSpPr>
          <a:xfrm>
            <a:off x="3760576" y="2355528"/>
            <a:ext cx="727321" cy="617331"/>
            <a:chOff x="3382845" y="3536796"/>
            <a:chExt cx="418406" cy="477008"/>
          </a:xfrm>
        </p:grpSpPr>
        <p:sp>
          <p:nvSpPr>
            <p:cNvPr id="63" name="Google Shape;1760;p69">
              <a:extLst>
                <a:ext uri="{FF2B5EF4-FFF2-40B4-BE49-F238E27FC236}">
                  <a16:creationId xmlns:a16="http://schemas.microsoft.com/office/drawing/2014/main" id="{9976F4A6-1059-53D0-F03C-62E2EA754A84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61;p69">
              <a:extLst>
                <a:ext uri="{FF2B5EF4-FFF2-40B4-BE49-F238E27FC236}">
                  <a16:creationId xmlns:a16="http://schemas.microsoft.com/office/drawing/2014/main" id="{8DE0B552-1DDA-6CC2-AC48-24F318A83C4C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62;p69">
              <a:extLst>
                <a:ext uri="{FF2B5EF4-FFF2-40B4-BE49-F238E27FC236}">
                  <a16:creationId xmlns:a16="http://schemas.microsoft.com/office/drawing/2014/main" id="{324E1525-0A3F-4023-5617-9F0EB925C1F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3;p69">
              <a:extLst>
                <a:ext uri="{FF2B5EF4-FFF2-40B4-BE49-F238E27FC236}">
                  <a16:creationId xmlns:a16="http://schemas.microsoft.com/office/drawing/2014/main" id="{E940EB67-E77D-632A-51E3-4AEAA0E0C36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4;p69">
              <a:extLst>
                <a:ext uri="{FF2B5EF4-FFF2-40B4-BE49-F238E27FC236}">
                  <a16:creationId xmlns:a16="http://schemas.microsoft.com/office/drawing/2014/main" id="{40BFF39C-47C1-4AD8-7E56-28EB8980E113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5;p69">
              <a:extLst>
                <a:ext uri="{FF2B5EF4-FFF2-40B4-BE49-F238E27FC236}">
                  <a16:creationId xmlns:a16="http://schemas.microsoft.com/office/drawing/2014/main" id="{E9ED759B-A499-D2AE-8163-3A98FCA66FF9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6;p69">
              <a:extLst>
                <a:ext uri="{FF2B5EF4-FFF2-40B4-BE49-F238E27FC236}">
                  <a16:creationId xmlns:a16="http://schemas.microsoft.com/office/drawing/2014/main" id="{8BAC2D25-3A71-F062-7AFD-1839D60D6C7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7;p69">
              <a:extLst>
                <a:ext uri="{FF2B5EF4-FFF2-40B4-BE49-F238E27FC236}">
                  <a16:creationId xmlns:a16="http://schemas.microsoft.com/office/drawing/2014/main" id="{A51421A9-767A-69D6-BD95-29A36E6D1787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8;p69">
              <a:extLst>
                <a:ext uri="{FF2B5EF4-FFF2-40B4-BE49-F238E27FC236}">
                  <a16:creationId xmlns:a16="http://schemas.microsoft.com/office/drawing/2014/main" id="{48034457-A1FD-0B14-2E04-730F9A36CD6C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769;p69">
              <a:extLst>
                <a:ext uri="{FF2B5EF4-FFF2-40B4-BE49-F238E27FC236}">
                  <a16:creationId xmlns:a16="http://schemas.microsoft.com/office/drawing/2014/main" id="{8F71E64A-601B-36B3-DE8A-97F71D87B57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59;p69">
            <a:extLst>
              <a:ext uri="{FF2B5EF4-FFF2-40B4-BE49-F238E27FC236}">
                <a16:creationId xmlns:a16="http://schemas.microsoft.com/office/drawing/2014/main" id="{F580E5FD-0149-BF3B-895C-502820B5DACB}"/>
              </a:ext>
            </a:extLst>
          </p:cNvPr>
          <p:cNvGrpSpPr/>
          <p:nvPr/>
        </p:nvGrpSpPr>
        <p:grpSpPr>
          <a:xfrm>
            <a:off x="1697348" y="2354510"/>
            <a:ext cx="727321" cy="617331"/>
            <a:chOff x="3382845" y="3536796"/>
            <a:chExt cx="418406" cy="477008"/>
          </a:xfrm>
        </p:grpSpPr>
        <p:sp>
          <p:nvSpPr>
            <p:cNvPr id="74" name="Google Shape;1760;p69">
              <a:extLst>
                <a:ext uri="{FF2B5EF4-FFF2-40B4-BE49-F238E27FC236}">
                  <a16:creationId xmlns:a16="http://schemas.microsoft.com/office/drawing/2014/main" id="{7216D60F-1C13-22AB-1B65-CA9D96B70FD7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61;p69">
              <a:extLst>
                <a:ext uri="{FF2B5EF4-FFF2-40B4-BE49-F238E27FC236}">
                  <a16:creationId xmlns:a16="http://schemas.microsoft.com/office/drawing/2014/main" id="{A0DC2BC8-7EF3-6AD1-AA38-5773BE9781CF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62;p69">
              <a:extLst>
                <a:ext uri="{FF2B5EF4-FFF2-40B4-BE49-F238E27FC236}">
                  <a16:creationId xmlns:a16="http://schemas.microsoft.com/office/drawing/2014/main" id="{E6048A95-AF65-28E5-BC69-6D697A7EB89C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3;p69">
              <a:extLst>
                <a:ext uri="{FF2B5EF4-FFF2-40B4-BE49-F238E27FC236}">
                  <a16:creationId xmlns:a16="http://schemas.microsoft.com/office/drawing/2014/main" id="{99AD9BEE-2B8F-E8C0-CA35-D9C14734D2A4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64;p69">
              <a:extLst>
                <a:ext uri="{FF2B5EF4-FFF2-40B4-BE49-F238E27FC236}">
                  <a16:creationId xmlns:a16="http://schemas.microsoft.com/office/drawing/2014/main" id="{E4605F02-C5BF-AA50-F094-09D12B4C2D0C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69">
              <a:extLst>
                <a:ext uri="{FF2B5EF4-FFF2-40B4-BE49-F238E27FC236}">
                  <a16:creationId xmlns:a16="http://schemas.microsoft.com/office/drawing/2014/main" id="{6DC2B062-E7AD-DA62-3F8F-78291763BB1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69">
              <a:extLst>
                <a:ext uri="{FF2B5EF4-FFF2-40B4-BE49-F238E27FC236}">
                  <a16:creationId xmlns:a16="http://schemas.microsoft.com/office/drawing/2014/main" id="{167BC7ED-5857-AEAA-6044-0F63F35576D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69">
              <a:extLst>
                <a:ext uri="{FF2B5EF4-FFF2-40B4-BE49-F238E27FC236}">
                  <a16:creationId xmlns:a16="http://schemas.microsoft.com/office/drawing/2014/main" id="{605CA188-E5AD-989D-20EE-AA2F3CBB4BBD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69">
              <a:extLst>
                <a:ext uri="{FF2B5EF4-FFF2-40B4-BE49-F238E27FC236}">
                  <a16:creationId xmlns:a16="http://schemas.microsoft.com/office/drawing/2014/main" id="{A255D903-E510-0A32-29A4-C1FD14477DB4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69;p69">
              <a:extLst>
                <a:ext uri="{FF2B5EF4-FFF2-40B4-BE49-F238E27FC236}">
                  <a16:creationId xmlns:a16="http://schemas.microsoft.com/office/drawing/2014/main" id="{832DE78A-C81E-45ED-B7BF-1B94E3B8C330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507119-A549-DF70-FD20-3E59B618253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08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03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814438" y="2022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PVE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66716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시나리오와 스토리가 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미션을 위한 제한 조건 존재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공중 요격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추격전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도망전</a:t>
            </a:r>
            <a:r>
              <a:rPr lang="ko-KR" altLang="en-US">
                <a:latin typeface="+mj-ea"/>
                <a:ea typeface="+mj-ea"/>
              </a:rPr>
              <a:t> 등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PVP</a:t>
            </a:r>
            <a:r>
              <a:rPr lang="ko-KR" altLang="en-US">
                <a:latin typeface="+mj-ea"/>
                <a:ea typeface="+mj-ea"/>
              </a:rPr>
              <a:t>에 있는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기체 중 하나 선택하여 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546E7A-4CF6-AFC3-C3AC-8D069DE0B4D0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09 / 27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1646</Words>
  <Application>Microsoft Office PowerPoint</Application>
  <PresentationFormat>와이드스크린</PresentationFormat>
  <Paragraphs>405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ExtraBold</vt:lpstr>
      <vt:lpstr>나눔스퀘어 Light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28</cp:revision>
  <dcterms:created xsi:type="dcterms:W3CDTF">2021-02-14T00:18:03Z</dcterms:created>
  <dcterms:modified xsi:type="dcterms:W3CDTF">2022-10-09T19:02:38Z</dcterms:modified>
</cp:coreProperties>
</file>